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194560" y="1371600"/>
            <a:ext cx="9601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300" b="1">
                <a:solidFill>
                  <a:srgbClr val="D97706"/>
                </a:solidFill>
              </a:rPr>
              <a:t>ЖУРНАЛ РЕГИСТРАЦИИ ПИСЕМ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224028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solidFill>
                  <a:srgbClr val="1A1D27"/>
                </a:solidFill>
              </a:rPr>
              <a:t>ПроРеестр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2834640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6B7280"/>
                </a:solidFill>
              </a:rPr>
              <a:t>Инструкция пользователя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4560" y="3383280"/>
            <a:ext cx="7772400" cy="36576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94560" y="3520440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1.  Вход в систему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3895344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2.  Электронный журнал — список и поиск писем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4560" y="4270248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3.  Карточка письма — детали, исполнители, статусы, комментарии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4645152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4.  Регистрация исходящего письма вручную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5020056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5.  Почта России — регистрация физических писем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5394960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6.  Управление пользователями и ролями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5769864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A1D27"/>
                </a:solidFill>
              </a:rPr>
              <a:t>7.  Личный профиль, email и смена темы оформления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1 — Вход в систему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Откройте браузер и перейдите по адресу сервера. Введите логин и пароль.</a:t>
            </a:r>
          </a:p>
        </p:txBody>
      </p:sp>
      <p:pic>
        <p:nvPicPr>
          <p:cNvPr id="6" name="Picture 5" descr="01_login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6035040" cy="38796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583680" y="1005840"/>
            <a:ext cx="5303520" cy="100584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93408" y="1060704"/>
            <a:ext cx="5166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1  Поле «Логин»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93408" y="1408176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Введите ваш логин.
По умолчанию для администратора: admin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3749039" y="1508760"/>
            <a:ext cx="2834641" cy="822960"/>
          </a:xfrm>
          <a:prstGeom prst="line">
            <a:avLst/>
          </a:prstGeom>
          <a:ln w="31750">
            <a:solidFill>
              <a:srgbClr val="FF4500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583680" y="2148840"/>
            <a:ext cx="5303520" cy="100584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93408" y="2203704"/>
            <a:ext cx="5166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2563EB"/>
                </a:solidFill>
              </a:rPr>
              <a:t>2  Поле «Пароль»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3408" y="2551176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Введите пароль.
По умолчанию для администратора: admin123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3749039" y="2651760"/>
            <a:ext cx="2834641" cy="365760"/>
          </a:xfrm>
          <a:prstGeom prst="line">
            <a:avLst/>
          </a:prstGeom>
          <a:ln w="31750">
            <a:solidFill>
              <a:srgbClr val="FF4500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583680" y="3291840"/>
            <a:ext cx="5303520" cy="914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93408" y="3346704"/>
            <a:ext cx="5166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3  Кнопка «Войти»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3408" y="3694176"/>
            <a:ext cx="5166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Нажмите — система проверит данные и откроет журнал.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3749039" y="3749039"/>
            <a:ext cx="2834641" cy="137161"/>
          </a:xfrm>
          <a:prstGeom prst="line">
            <a:avLst/>
          </a:prstGeom>
          <a:ln w="31750">
            <a:solidFill>
              <a:srgbClr val="FF4500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583680" y="4343400"/>
            <a:ext cx="5303520" cy="1005840"/>
          </a:xfrm>
          <a:prstGeom prst="rect">
            <a:avLst/>
          </a:prstGeom>
          <a:solidFill>
            <a:srgbClr val="FFFFFF"/>
          </a:solidFill>
          <a:ln w="25400"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93408" y="4398264"/>
            <a:ext cx="5166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4  Переключение темы  ☀️ / 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93408" y="4745736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Кнопка в правом верхнем углу меняет светлый / тёмный фон.
Настройка сохраняется в браузере.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6309360"/>
            <a:ext cx="11612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После входа вы попадёте на главную страницу — электронный журнал регистрации писем.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2 — Главная страница электронного журнала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Шапка содержит счётчики и все основные кнопки управления.</a:t>
            </a:r>
          </a:p>
        </p:txBody>
      </p:sp>
      <p:pic>
        <p:nvPicPr>
          <p:cNvPr id="6" name="Picture 5" descr="02_journal_incoming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11887200" cy="76417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0" y="5166360"/>
            <a:ext cx="18288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5221224"/>
            <a:ext cx="1691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59669"/>
                </a:solidFill>
              </a:rPr>
              <a:t>Счётчики писем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5568696"/>
            <a:ext cx="1691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D27"/>
                </a:solidFill>
              </a:rPr>
              <a:t>Входящие / Исходящие /
В работе / Просрочено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1828800.0" y="1143000"/>
            <a:ext cx="0.0" cy="4023360"/>
          </a:xfrm>
          <a:prstGeom prst="line">
            <a:avLst/>
          </a:prstGeom>
          <a:ln w="31750">
            <a:solidFill>
              <a:srgbClr val="059669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017520" y="5166360"/>
            <a:ext cx="210312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27248" y="5221224"/>
            <a:ext cx="19659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59669"/>
                </a:solidFill>
              </a:rPr>
              <a:t>✏ Зарег. исходящее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248" y="5568696"/>
            <a:ext cx="1965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D27"/>
                </a:solidFill>
              </a:rPr>
              <a:t>Открыть форму ручной
регистрации исходящего письма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4069080.0" y="1143000"/>
            <a:ext cx="0.0" cy="4023360"/>
          </a:xfrm>
          <a:prstGeom prst="line">
            <a:avLst/>
          </a:prstGeom>
          <a:ln w="31750">
            <a:solidFill>
              <a:srgbClr val="059669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349240" y="5166360"/>
            <a:ext cx="18288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58968" y="5221224"/>
            <a:ext cx="1691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A78BFA"/>
                </a:solidFill>
              </a:rPr>
              <a:t>📮 Почта России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8968" y="5568696"/>
            <a:ext cx="1691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D27"/>
                </a:solidFill>
              </a:rPr>
              <a:t>Перейти в раздел
физических писем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6263640.0" y="1143000"/>
            <a:ext cx="0.0" cy="4023360"/>
          </a:xfrm>
          <a:prstGeom prst="line">
            <a:avLst/>
          </a:prstGeom>
          <a:ln w="31750">
            <a:solidFill>
              <a:srgbClr val="A78BFA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406640" y="5166360"/>
            <a:ext cx="18288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16368" y="5221224"/>
            <a:ext cx="1691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</a:rPr>
              <a:t>⟳ Синхронизация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16368" y="5568696"/>
            <a:ext cx="1691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D27"/>
                </a:solidFill>
              </a:rPr>
              <a:t>Вручную загрузить
новые письма с почты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8321040.0" y="1143000"/>
            <a:ext cx="0.0" cy="4023360"/>
          </a:xfrm>
          <a:prstGeom prst="line">
            <a:avLst/>
          </a:prstGeom>
          <a:ln w="31750">
            <a:solidFill>
              <a:srgbClr val="2563EB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9418320" y="5166360"/>
            <a:ext cx="246888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8048" y="5221224"/>
            <a:ext cx="2331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D97706"/>
                </a:solidFill>
              </a:rPr>
              <a:t>👥 Пользователи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8048" y="5568696"/>
            <a:ext cx="2331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D27"/>
                </a:solidFill>
              </a:rPr>
              <a:t>Управление сотрудниками
(только для администратора)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10652760.0" y="1143000"/>
            <a:ext cx="0.0" cy="402336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2 (продолжение) — Поиск и фильтрация писем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Панель поиска позволяет быстро найти нужное письмо.</a:t>
            </a:r>
          </a:p>
        </p:txBody>
      </p:sp>
      <p:pic>
        <p:nvPicPr>
          <p:cNvPr id="6" name="Picture 5" descr="02_journal_incoming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7863840" cy="50553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21040" y="960120"/>
            <a:ext cx="73152" cy="6858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85632" y="960120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Строка поиска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5632" y="1252728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Введите номер (ВХ-2026-...), тему, отправителя
или любое ключевое слово.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21040" y="1801368"/>
            <a:ext cx="73152" cy="6858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85632" y="1801368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Фильтр «Тип»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5632" y="2093976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Выберите Входящие или Исходящие.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21040" y="2642616"/>
            <a:ext cx="73152" cy="6858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85632" y="2642616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2563EB"/>
                </a:solidFill>
              </a:rPr>
              <a:t>Фильтр «Статус»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5632" y="2935224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Фильтр по статусу: Новое, В работе, Выполнено и др.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21040" y="3483864"/>
            <a:ext cx="73152" cy="68580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85632" y="3483864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Фильтры по датам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5632" y="3776472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Укажите диапазон дат регистрации.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21040" y="4325112"/>
            <a:ext cx="73152" cy="6858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85632" y="4325112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⬇ Скачать Excel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85632" y="4617720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Выгрузить текущий список писем
в файл Excel для печати или отчёта.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21040" y="5166360"/>
            <a:ext cx="73152" cy="685800"/>
          </a:xfrm>
          <a:prstGeom prst="rect">
            <a:avLst/>
          </a:prstGeom>
          <a:solidFill>
            <a:srgbClr val="1A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85632" y="5166360"/>
            <a:ext cx="35661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1D27"/>
                </a:solidFill>
              </a:rPr>
              <a:t>Клик по строке таблицы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85632" y="5458968"/>
            <a:ext cx="3566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Нажмите на любую строку —
откроется полная карточка письма.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3 — Карточка письма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Нажмите на строку в журнале — откроется полная карточка с реквизитами письма.</a:t>
            </a:r>
          </a:p>
        </p:txBody>
      </p:sp>
      <p:pic>
        <p:nvPicPr>
          <p:cNvPr id="6" name="Picture 5" descr="04_letter_detail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7589520" cy="91507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01000" y="960120"/>
            <a:ext cx="393192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10728" y="1014984"/>
            <a:ext cx="37947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Тип письма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10728" y="1362456"/>
            <a:ext cx="3794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ВХ = Входящее (зелёный)
ИСХ = Исходящее (синий)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7589520" y="1389888"/>
            <a:ext cx="411480" cy="0"/>
          </a:xfrm>
          <a:prstGeom prst="line">
            <a:avLst/>
          </a:prstGeom>
          <a:ln w="31750">
            <a:solidFill>
              <a:srgbClr val="059669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001000" y="1965960"/>
            <a:ext cx="393192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10728" y="2020824"/>
            <a:ext cx="37947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Статус письма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0728" y="2368296"/>
            <a:ext cx="3794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Текущий этап: Новое /
В работе / Выполнено и т.д.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7589520" y="2395728"/>
            <a:ext cx="411480" cy="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001000" y="2971800"/>
            <a:ext cx="393192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10728" y="3026664"/>
            <a:ext cx="37947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2563EB"/>
                </a:solidFill>
              </a:rPr>
              <a:t>Реквизиты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10728" y="3374136"/>
            <a:ext cx="3794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Номер, даты, отправитель,
получатель, исполнитель, срок.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7589520" y="3401568"/>
            <a:ext cx="411480" cy="0"/>
          </a:xfrm>
          <a:prstGeom prst="line">
            <a:avLst/>
          </a:prstGeom>
          <a:ln w="31750">
            <a:solidFill>
              <a:srgbClr val="2563EB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001000" y="3977639"/>
            <a:ext cx="393192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A1D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0728" y="4032503"/>
            <a:ext cx="37947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1D27"/>
                </a:solidFill>
              </a:rPr>
              <a:t>Содержание письма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10728" y="4379975"/>
            <a:ext cx="3794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Полный текст письма.
Есть прокрутка если длинное.</a:t>
            </a:r>
          </a:p>
        </p:txBody>
      </p:sp>
      <p:cxnSp>
        <p:nvCxnSpPr>
          <p:cNvPr id="22" name="Connector 21"/>
          <p:cNvCxnSpPr/>
          <p:nvPr/>
        </p:nvCxnSpPr>
        <p:spPr>
          <a:xfrm flipH="1">
            <a:off x="7589520" y="4407407"/>
            <a:ext cx="411480" cy="0"/>
          </a:xfrm>
          <a:prstGeom prst="line">
            <a:avLst/>
          </a:prstGeom>
          <a:ln w="31750">
            <a:solidFill>
              <a:srgbClr val="1A1D27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8001000" y="4983480"/>
            <a:ext cx="393192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0728" y="5038344"/>
            <a:ext cx="37947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Вложения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0728" y="5385816"/>
            <a:ext cx="3794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Кнопки «Получить письмо» и
«Переслать пользователю».</a:t>
            </a:r>
          </a:p>
        </p:txBody>
      </p:sp>
      <p:cxnSp>
        <p:nvCxnSpPr>
          <p:cNvPr id="26" name="Connector 25"/>
          <p:cNvCxnSpPr/>
          <p:nvPr/>
        </p:nvCxnSpPr>
        <p:spPr>
          <a:xfrm flipH="1">
            <a:off x="7589520" y="5413248"/>
            <a:ext cx="411480" cy="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3 (продолжение) — Назначение исполнителей и управление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Прокрутите карточку письма вниз — здесь выбираются исполнители, статус и комментарии.</a:t>
            </a:r>
          </a:p>
        </p:txBody>
      </p:sp>
      <p:pic>
        <p:nvPicPr>
          <p:cNvPr id="6" name="Picture 5" descr="04_letter_detail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7315200" cy="55778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72400" y="960120"/>
            <a:ext cx="420624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79" y="1014984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D97706"/>
                </a:solidFill>
              </a:rPr>
              <a:t>Назначить исполнителей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1362456"/>
            <a:ext cx="3840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Выберите одного или нескольких
сотрудников, установите срок и
примечание. Нажмите «Сохранить».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0" y="2221992"/>
            <a:ext cx="420624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55279" y="2276856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</a:rPr>
              <a:t>Изменить статус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2624328"/>
            <a:ext cx="3840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Кнопки смены этапа письма:
Новое → В работе → На проверке
→ Выполнено.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0" y="3483864"/>
            <a:ext cx="420624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3538728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</a:rPr>
              <a:t>Комментарии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3886200"/>
            <a:ext cx="3840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Пишите заметки к письму.
Видны всем участникам.
Используйте для обсуждений.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4745736"/>
            <a:ext cx="420624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480060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A78BFA"/>
                </a:solidFill>
              </a:rPr>
              <a:t>Вложения / Пересылка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5148072"/>
            <a:ext cx="3840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«📨 Получить письмо» — отправит
оригинал на ваш email.
«↗ Переслать» — другому сотруднику.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4 — Регистрация исходящего письма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Кнопка «✏ Зарег. исходящее» в шапке журнала. Используйте для присвоения номера перед отправкой.</a:t>
            </a:r>
          </a:p>
        </p:txBody>
      </p:sp>
      <p:pic>
        <p:nvPicPr>
          <p:cNvPr id="6" name="Picture 5" descr="05_register_outgoing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6035040" cy="38796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92240" y="960120"/>
            <a:ext cx="82296" cy="80467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56832" y="960120"/>
            <a:ext cx="5303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1.  Кому отправляется  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6832" y="1252728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Укажите получателя: организацию, ФИО
или email. Обязательное поле.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92240" y="1929384"/>
            <a:ext cx="82296" cy="80467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56832" y="1929384"/>
            <a:ext cx="5303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2.  Тема письма  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6832" y="2221992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Краткое название, например:
«Ответ на запрос №123 от 01.04.2026»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92240" y="2898648"/>
            <a:ext cx="82296" cy="804672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56832" y="2898648"/>
            <a:ext cx="5303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3.  Дата письма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6832" y="3191256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По умолчанию — сегодня.
Измените при необходимости.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92240" y="3867912"/>
            <a:ext cx="82296" cy="804672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56832" y="3867912"/>
            <a:ext cx="5303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4.  Краткое содержание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6832" y="4160520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Необязательно — опишите суть письма.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92240" y="4837176"/>
            <a:ext cx="82296" cy="804672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56832" y="4837176"/>
            <a:ext cx="5303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5.  Нажмите «Зарегистрировать»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6832" y="5129784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Система присвоит номер ИСХ-2026-XXXX.
Скопируйте его и вставьте в текст
письма перед отправкой!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6309360"/>
            <a:ext cx="4572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* — обязательные поля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5 — Почта России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Отдельный раздел для физических писем. Кнопка «📮 Почта России» в шапке электронного журнала.</a:t>
            </a:r>
          </a:p>
        </p:txBody>
      </p:sp>
      <p:pic>
        <p:nvPicPr>
          <p:cNvPr id="6" name="Picture 5" descr="06_postal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7863840" cy="50553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0" y="960120"/>
            <a:ext cx="3749039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39328" y="1014984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A78BFA"/>
                </a:solidFill>
              </a:rPr>
              <a:t>Отдельный раздел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9328" y="1362456"/>
            <a:ext cx="361187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Полностью независим от
электронного журнала.
Все физические письма здесь.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0" y="2203704"/>
            <a:ext cx="3749039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9328" y="2258568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Вкладки Входящие / Исходящие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606040"/>
            <a:ext cx="361187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Переключайтесь между
входящими и исходящими
физическими письмами.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0" y="3447288"/>
            <a:ext cx="3749039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3502152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Нумерация с /П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3849624"/>
            <a:ext cx="361187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Номера вида ВХ-2026-0001/П —
суффикс /П означает
Почта России.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0" y="4690872"/>
            <a:ext cx="3749039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9328" y="4745736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+ Зарегистрировать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5093208"/>
            <a:ext cx="361187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Кнопка для добавления
нового физического письма
вручную.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5 (продолжение) — Добавление физического письма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Нажмите «+ Зарегистрировать» — откроется форма. Заполните поля.</a:t>
            </a:r>
          </a:p>
        </p:txBody>
      </p:sp>
      <p:pic>
        <p:nvPicPr>
          <p:cNvPr id="6" name="Picture 5" descr="07_postal_add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6035040" cy="38796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92240" y="960120"/>
            <a:ext cx="82296" cy="73152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56832" y="960120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1.  Тип письма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6832" y="123444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Нажмите «📥 Входящее» или
«📤 Исходящее».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92240" y="1810512"/>
            <a:ext cx="82296" cy="7315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56832" y="1810512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2.  Отправитель (для входящих)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6832" y="2084832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Кто прислал: организация, ФИО.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92240" y="2660904"/>
            <a:ext cx="82296" cy="7315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56832" y="2660904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3.  Тема  *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6832" y="2935224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Обязательно: суть письма.
«Уведомление о проверке» и т.п.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92240" y="3511296"/>
            <a:ext cx="82296" cy="7315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56832" y="3511296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4.  Дата письма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6832" y="3785616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Дата на штампе или конверте.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92240" y="4361688"/>
            <a:ext cx="82296" cy="7315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56832" y="4361688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5.  Содержание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6832" y="4636008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Необязательно — краткое описание.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92240" y="5212080"/>
            <a:ext cx="82296" cy="73152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56832" y="5212080"/>
            <a:ext cx="5303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6.  «Зарегистрировать»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6832" y="54864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Откроется карточка — там
назначьте исполнителя и срок.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6 — Управление пользователями  (только Администратор)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Кнопка «👥 Пользователи» в шапке. Добавление, отключение, сброс пароля.</a:t>
            </a:r>
          </a:p>
        </p:txBody>
      </p:sp>
      <p:pic>
        <p:nvPicPr>
          <p:cNvPr id="6" name="Picture 5" descr="09_users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7863840" cy="50553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914400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1D27"/>
                </a:solidFill>
              </a:rPr>
              <a:t>Роли пользователей:</a:t>
            </a:r>
          </a:p>
        </p:txBody>
      </p:sp>
      <p:sp>
        <p:nvSpPr>
          <p:cNvPr id="8" name="Rectangle 7"/>
          <p:cNvSpPr/>
          <p:nvPr/>
        </p:nvSpPr>
        <p:spPr>
          <a:xfrm>
            <a:off x="8321040" y="1371600"/>
            <a:ext cx="3749039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30768" y="1426464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Администратор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30768" y="1773936"/>
            <a:ext cx="36118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Полный доступ. Назначает исполнителей,
меняет любой статус, управляет
пользователями.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21040" y="2788920"/>
            <a:ext cx="3749039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30768" y="2843784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2563EB"/>
                </a:solidFill>
              </a:rPr>
              <a:t>Секретарь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0768" y="3191256"/>
            <a:ext cx="36118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Назначает исполнителей и сроки,
регистрирует исходящие письма.
Не может завершать письма.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21040" y="4206240"/>
            <a:ext cx="3749039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4261104"/>
            <a:ext cx="36118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Сотрудник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4608576"/>
            <a:ext cx="36118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Видит только письма, где назначен.
Может переводить в статус
«На проверке».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" y="6309360"/>
            <a:ext cx="11612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Действия в разделе:  Добавить пользователя (логин, пароль, роль)  |  Отключить / Включить аккаунт  |  Сбросить пароль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Шаг 7 — Личный профиль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Кнопка «👤 Профиль» в шапке. Обновление email и смена пароля.</a:t>
            </a:r>
          </a:p>
        </p:txBody>
      </p:sp>
      <p:pic>
        <p:nvPicPr>
          <p:cNvPr id="6" name="Picture 5" descr="08_profile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14400"/>
            <a:ext cx="6035040" cy="38796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92240" y="960120"/>
            <a:ext cx="548640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968" y="1014984"/>
            <a:ext cx="5349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B7280"/>
                </a:solidFill>
              </a:rPr>
              <a:t>Информация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1968" y="1362456"/>
            <a:ext cx="5349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Ваши данные: логин, роль, имя.
Доступны только для просмотра.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92240" y="2194560"/>
            <a:ext cx="548640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968" y="2249424"/>
            <a:ext cx="5349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D97706"/>
                </a:solidFill>
              </a:rPr>
              <a:t>Email для пересылки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1968" y="2596896"/>
            <a:ext cx="5349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Укажите email — на него придут
письма с вложениями при нажатии
«📨 Получить письмо» в карточке.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92240" y="3429000"/>
            <a:ext cx="548640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968" y="3483864"/>
            <a:ext cx="5349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</a:rPr>
              <a:t>Смена пароля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1968" y="3831336"/>
            <a:ext cx="5349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Введите текущий пароль, потом
новый и нажмите «Сменить пароль».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92240" y="4663440"/>
            <a:ext cx="5486400" cy="1097280"/>
          </a:xfrm>
          <a:prstGeom prst="rect">
            <a:avLst/>
          </a:prstGeom>
          <a:solidFill>
            <a:srgbClr val="FFFFFF"/>
          </a:solidFill>
          <a:ln w="25400">
            <a:solidFill>
              <a:srgbClr val="1A1D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1968" y="4718304"/>
            <a:ext cx="5349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1D27"/>
                </a:solidFill>
              </a:rPr>
              <a:t>Тема оформления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5065776"/>
            <a:ext cx="5349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Кнопка ☀️ / 🌙 в правом углу
любой страницы переключает
тёмный / светлый фон.
Настройка сохраняется в браузере.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Справочник — Статусы и жизненный цикл письма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Каждое входящее письмо проходит следующие этапы.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1005840"/>
            <a:ext cx="2011680" cy="173736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20040" y="105156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A1D27"/>
                </a:solidFill>
              </a:rPr>
              <a:t>НОВОЕ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150876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A1D27"/>
                </a:solidFill>
              </a:rPr>
              <a:t>Письмо зарегистрировано.
Исполнитель не назначен.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350008" y="1874519"/>
            <a:ext cx="237744" cy="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606040" y="1005840"/>
            <a:ext cx="2011680" cy="173736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06040" y="105156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4F6FB"/>
                </a:solidFill>
              </a:rPr>
              <a:t>В РАБОТЕ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6040" y="150876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4F6FB"/>
                </a:solidFill>
              </a:rPr>
              <a:t>Назначен исполнитель и срок.
Сотрудник работает над ответом.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636008" y="1874519"/>
            <a:ext cx="237744" cy="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892040" y="1005840"/>
            <a:ext cx="2011680" cy="1737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92040" y="105156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4F6FB"/>
                </a:solidFill>
              </a:rPr>
              <a:t>НА ПРОВЕРКЕ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150876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4F6FB"/>
                </a:solidFill>
              </a:rPr>
              <a:t>Сотрудник выполнил.
Ожидает проверки admin.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922008" y="1874519"/>
            <a:ext cx="237744" cy="0"/>
          </a:xfrm>
          <a:prstGeom prst="line">
            <a:avLst/>
          </a:prstGeom>
          <a:ln w="31750">
            <a:solidFill>
              <a:srgbClr val="D97706"/>
            </a:solidFill>
            <a:headEnd type="arrow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178040" y="1005840"/>
            <a:ext cx="2011680" cy="173736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78040" y="105156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4F6FB"/>
                </a:solidFill>
              </a:rPr>
              <a:t>ВЫПОЛНЕНО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150876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4F6FB"/>
                </a:solidFill>
              </a:rPr>
              <a:t>Администратор подтвердил.
Письмо закрыто.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4040" y="1005840"/>
            <a:ext cx="2011680" cy="173736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64040" y="105156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A1D27"/>
                </a:solidFill>
              </a:rPr>
              <a:t>ПРОСРОЧЕНО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150876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A1D27"/>
                </a:solidFill>
              </a:rPr>
              <a:t>Срок прошёл, а статус
не «Выполнено».
Подсвечивается красным!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29260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D97706"/>
                </a:solidFill>
              </a:rPr>
              <a:t>Кто может менять статус: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5760" y="3429000"/>
            <a:ext cx="2926080" cy="502920"/>
          </a:xfrm>
          <a:prstGeom prst="rect">
            <a:avLst/>
          </a:prstGeom>
          <a:solidFill>
            <a:srgbClr val="EEF0F7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20624" y="3502152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D97706"/>
                </a:solidFill>
              </a:rPr>
              <a:t>  Кто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83280" y="3429000"/>
            <a:ext cx="3749039" cy="502920"/>
          </a:xfrm>
          <a:prstGeom prst="rect">
            <a:avLst/>
          </a:prstGeom>
          <a:solidFill>
            <a:srgbClr val="EEF0F7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38144" y="3502152"/>
            <a:ext cx="365759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D97706"/>
                </a:solidFill>
              </a:rPr>
              <a:t>  Разрешённые действия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23760" y="3429000"/>
            <a:ext cx="5029200" cy="502920"/>
          </a:xfrm>
          <a:prstGeom prst="rect">
            <a:avLst/>
          </a:prstGeom>
          <a:solidFill>
            <a:srgbClr val="EEF0F7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78624" y="350215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D97706"/>
                </a:solidFill>
              </a:rPr>
              <a:t>  Как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" y="3977640"/>
            <a:ext cx="292608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0624" y="4050792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Администратор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83280" y="3977640"/>
            <a:ext cx="3749039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438144" y="4050792"/>
            <a:ext cx="365759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Любой статус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23760" y="3977640"/>
            <a:ext cx="502920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78624" y="405079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Карточка письма → кнопки статуса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65760" y="4526280"/>
            <a:ext cx="292608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20624" y="4599432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Секретарь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83280" y="4526280"/>
            <a:ext cx="3749039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438144" y="4599432"/>
            <a:ext cx="365759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Любой кроме «Выполнено»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23760" y="4526280"/>
            <a:ext cx="502920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78624" y="459943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Карточка письма → кнопки статуса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760" y="5074920"/>
            <a:ext cx="292608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20624" y="5148072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Сотрудник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83280" y="5074920"/>
            <a:ext cx="3749039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438144" y="5148072"/>
            <a:ext cx="365759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Только «На проверке»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23760" y="5074920"/>
            <a:ext cx="5029200" cy="502920"/>
          </a:xfrm>
          <a:prstGeom prst="rect">
            <a:avLst/>
          </a:prstGeom>
          <a:solidFill>
            <a:srgbClr val="F4F6FB"/>
          </a:solidFill>
          <a:ln w="12700">
            <a:solidFill>
              <a:srgbClr val="2E3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278624" y="514807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D27"/>
                </a:solidFill>
              </a:rPr>
              <a:t>  Карточка письма → кнопка «На проверке»</a:t>
            </a:r>
          </a:p>
        </p:txBody>
      </p:sp>
      <p:sp>
        <p:nvSpPr>
          <p:cNvPr id="49" name="Rectangle 4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4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45720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7706"/>
                </a:solidFill>
              </a:rPr>
              <a:t>Быстрая шпаргалка — самые частые действия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02920"/>
            <a:ext cx="11521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</a:rPr>
              <a:t>Что нужно сделать и куда нажать.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9601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84048" y="10972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0149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</a:rPr>
              <a:t>Посмотреть входящие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4356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Главная → фильтр Тип → Входящие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9601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0528" y="10972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10149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</a:rPr>
              <a:t>Зарег. исходящее письмо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14356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Шапка → «✏ Зарег. исходящее» → заполнить → скопировать номер в письмо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23317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4048" y="24688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23865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D97706"/>
                </a:solidFill>
              </a:rPr>
              <a:t>Назначить исполнителя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8072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Открыть письмо → «Назначить исполнителей» → выбрать → срок → Сохранить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23317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0528" y="24688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23865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</a:rPr>
              <a:t>Закрыть письмо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0" y="28072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Открыть письмо → «Изменить статус» → кнопка «✓ Выполнено»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320" y="37033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048" y="38404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37581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A78BFA"/>
                </a:solidFill>
              </a:rPr>
              <a:t>Добавить физическое письмо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41788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Шапка → «📮 Почта России» → «+ Зарегистрировать» → заполнить форму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37033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0528" y="38404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0" y="37581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</a:rPr>
              <a:t>Скачать журнал в Excel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0" y="41788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Главная → установить фильтры → «⬇ Скачать Excel»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50749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84048" y="52120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51297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</a:rPr>
              <a:t>Загрузить новые письма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55504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Шапка → «⟳ Синхронизация» — запускает немедленную загрузку почты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0" y="5074920"/>
            <a:ext cx="576072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10528" y="5212080"/>
            <a:ext cx="5486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1A1D27"/>
                </a:solidFill>
              </a:rPr>
              <a:t>☀️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0" y="512978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D97706"/>
                </a:solidFill>
              </a:rPr>
              <a:t>Сменить тему (светлая/тёмная)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2320" y="5550408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1D27"/>
                </a:solidFill>
              </a:rPr>
              <a:t>Кнопка ☀️ / 🌙 в правом углу любой страницы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194560" y="201168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D97706"/>
                </a:solidFill>
              </a:rPr>
              <a:t>Журнал готов к работе!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28803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A1D27"/>
                </a:solidFill>
              </a:rPr>
              <a:t>При возникновении вопросов обратитесь к администратору системы.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34290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83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ПроРеестр — Журнал регистрации писем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